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roxima Nova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bold.fntdata"/><Relationship Id="rId10" Type="http://schemas.openxmlformats.org/officeDocument/2006/relationships/slide" Target="slides/slide5.xml"/><Relationship Id="rId32" Type="http://schemas.openxmlformats.org/officeDocument/2006/relationships/font" Target="fonts/ProximaNova-regular.fntdata"/><Relationship Id="rId13" Type="http://schemas.openxmlformats.org/officeDocument/2006/relationships/slide" Target="slides/slide8.xml"/><Relationship Id="rId35" Type="http://schemas.openxmlformats.org/officeDocument/2006/relationships/font" Target="fonts/ProximaNova-boldItalic.fntdata"/><Relationship Id="rId12" Type="http://schemas.openxmlformats.org/officeDocument/2006/relationships/slide" Target="slides/slide7.xml"/><Relationship Id="rId34" Type="http://schemas.openxmlformats.org/officeDocument/2006/relationships/font" Target="fonts/ProximaNova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ee7ba4f26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ee7ba4f26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f02d28840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f02d28840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are dimensionality reduction -&gt; both reduce data to representation we can’t see</a:t>
            </a:r>
            <a:br>
              <a:rPr lang="en"/>
            </a:br>
            <a:r>
              <a:rPr lang="en"/>
              <a:t>suitable rotation of axes so that the points are the least variance - only one PCA reduction - &gt; Each component explains less and less of the variance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ee7ba4f26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ee7ba4f26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numbers in the squares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ee7ba4f26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ee7ba4f26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e7ba4f26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ee7ba4f26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e7ba4f26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ee7ba4f26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based on intuition, just chosen </a:t>
            </a:r>
            <a:r>
              <a:rPr lang="en"/>
              <a:t>parameter</a:t>
            </a:r>
            <a:r>
              <a:rPr lang="en"/>
              <a:t> ranges -&gt; compare to real data, </a:t>
            </a:r>
            <a:r>
              <a:rPr lang="en"/>
              <a:t>find</a:t>
            </a:r>
            <a:r>
              <a:rPr lang="en"/>
              <a:t> good parameters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e7ba4f26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ee7ba4f26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ee7ba4f26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ee7ba4f26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f02d28840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f02d28840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9df8549e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79df8549e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02d2884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f02d2884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e7ba4f26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ee7ba4f26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f02d28840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f02d28840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02d28840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f02d28840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f7cbdff5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ef7cbdff5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f0729b891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f0729b891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f0729b891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f0729b891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f0729b891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f0729b891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f0729b891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f0729b891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ee7ba4f2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ee7ba4f2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ee7ba4f26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ee7ba4f26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ee7ba4f26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ee7ba4f26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e7ba4f26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e7ba4f26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e7ba4f26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ee7ba4f26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gal - light from stars - black body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AGN - non stellar - broken power law with stellar on top</a:t>
            </a:r>
            <a:br>
              <a:rPr lang="en"/>
            </a:br>
            <a:r>
              <a:rPr lang="en"/>
              <a:t>Type 2 has broad as well -&gt; scattering -&gt; torus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longevity of torus -&gt; millions of packets -&gt; doesn’t break down into disk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e7ba4f26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ee7ba4f26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f02d28840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f02d28840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clump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Automation workflows at Data Lab / Modeling of AGN torus properties with ML techniques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Keenan Fiedler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Two methods: PCA and Machine Learning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705675"/>
            <a:ext cx="4117200" cy="3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Principal Component Analysis</a:t>
            </a:r>
            <a:endParaRPr sz="18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Reduce dimensionality of models and find </a:t>
            </a:r>
            <a:r>
              <a:rPr lang="en"/>
              <a:t>rotation</a:t>
            </a:r>
            <a:r>
              <a:rPr lang="en"/>
              <a:t> of coordinate system such that projection onto new set of axes minimizes total variance; first PCA explains most variance, etc.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recreate original CLUMPY SEDs with just a few PCAs (and with a small loss of accuracy)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Simple to implement with SciPy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2" name="Google Shape;132;p22"/>
          <p:cNvSpPr txBox="1"/>
          <p:nvPr>
            <p:ph idx="2" type="body"/>
          </p:nvPr>
        </p:nvSpPr>
        <p:spPr>
          <a:xfrm>
            <a:off x="4428775" y="705725"/>
            <a:ext cx="4403400" cy="3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Machine Learning</a:t>
            </a:r>
            <a:r>
              <a:rPr lang="en" sz="1800"/>
              <a:t> - Autoencoder</a:t>
            </a:r>
            <a:endParaRPr sz="18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 a neural </a:t>
            </a:r>
            <a:r>
              <a:rPr lang="en"/>
              <a:t>network of weights - decoder half of autoencoder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Train it on the original CLUMPY model set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Full set of models reduced to a small set of weights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Load ML model and input any parameters to reproduce an SED with some error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Simple to implement with Tensorflow and Keras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5322" l="6552" r="5380" t="5375"/>
          <a:stretch/>
        </p:blipFill>
        <p:spPr>
          <a:xfrm>
            <a:off x="1817275" y="3421675"/>
            <a:ext cx="1698250" cy="172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First Method: decompose original models with PCA</a:t>
            </a:r>
            <a:endParaRPr sz="2500"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Decompose originals into weights and components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Multiply matrices to recompose original dataset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Interpolate over the 6-dimensional parameter space to generate new SED</a:t>
            </a:r>
            <a:endParaRPr/>
          </a:p>
        </p:txBody>
      </p:sp>
      <p:sp>
        <p:nvSpPr>
          <p:cNvPr id="140" name="Google Shape;140;p23"/>
          <p:cNvSpPr/>
          <p:nvPr/>
        </p:nvSpPr>
        <p:spPr>
          <a:xfrm>
            <a:off x="466925" y="3081500"/>
            <a:ext cx="1615800" cy="1058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CLUMPY Model Set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(1.2 million x 119)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23"/>
          <p:cNvSpPr/>
          <p:nvPr/>
        </p:nvSpPr>
        <p:spPr>
          <a:xfrm>
            <a:off x="2297413" y="3190950"/>
            <a:ext cx="1285875" cy="839775"/>
          </a:xfrm>
          <a:prstGeom prst="flowChartDecision">
            <a:avLst/>
          </a:prstGeom>
          <a:solidFill>
            <a:srgbClr val="A4C2F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PCA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3215925" y="2571750"/>
            <a:ext cx="1874100" cy="619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Weights                  (1.2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million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x 7)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3215925" y="4030725"/>
            <a:ext cx="1874100" cy="619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Components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         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(7 x 119)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4" name="Google Shape;144;p23"/>
          <p:cNvCxnSpPr>
            <a:stCxn id="140" idx="3"/>
            <a:endCxn id="141" idx="1"/>
          </p:cNvCxnSpPr>
          <p:nvPr/>
        </p:nvCxnSpPr>
        <p:spPr>
          <a:xfrm>
            <a:off x="2082725" y="3610850"/>
            <a:ext cx="21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23"/>
          <p:cNvCxnSpPr>
            <a:stCxn id="141" idx="0"/>
            <a:endCxn id="142" idx="1"/>
          </p:cNvCxnSpPr>
          <p:nvPr/>
        </p:nvCxnSpPr>
        <p:spPr>
          <a:xfrm flipH="1" rot="10800000">
            <a:off x="2940350" y="2881350"/>
            <a:ext cx="275700" cy="309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23"/>
          <p:cNvCxnSpPr>
            <a:stCxn id="141" idx="2"/>
            <a:endCxn id="143" idx="1"/>
          </p:cNvCxnSpPr>
          <p:nvPr/>
        </p:nvCxnSpPr>
        <p:spPr>
          <a:xfrm>
            <a:off x="2940350" y="4030725"/>
            <a:ext cx="275700" cy="309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23"/>
          <p:cNvSpPr/>
          <p:nvPr/>
        </p:nvSpPr>
        <p:spPr>
          <a:xfrm>
            <a:off x="4777288" y="3301248"/>
            <a:ext cx="1985675" cy="619200"/>
          </a:xfrm>
          <a:prstGeom prst="flowChartPreparation">
            <a:avLst/>
          </a:prstGeom>
          <a:solidFill>
            <a:srgbClr val="A4C2F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Recompose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8" name="Google Shape;148;p23"/>
          <p:cNvCxnSpPr>
            <a:stCxn id="142" idx="3"/>
            <a:endCxn id="147" idx="0"/>
          </p:cNvCxnSpPr>
          <p:nvPr/>
        </p:nvCxnSpPr>
        <p:spPr>
          <a:xfrm>
            <a:off x="5090025" y="2881350"/>
            <a:ext cx="680100" cy="42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3"/>
          <p:cNvCxnSpPr>
            <a:stCxn id="143" idx="3"/>
            <a:endCxn id="147" idx="2"/>
          </p:cNvCxnSpPr>
          <p:nvPr/>
        </p:nvCxnSpPr>
        <p:spPr>
          <a:xfrm flipH="1" rot="10800000">
            <a:off x="5090025" y="3920325"/>
            <a:ext cx="680100" cy="42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23"/>
          <p:cNvSpPr/>
          <p:nvPr/>
        </p:nvSpPr>
        <p:spPr>
          <a:xfrm>
            <a:off x="6988175" y="3081488"/>
            <a:ext cx="1285800" cy="1058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Interpolated SED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1" name="Google Shape;151;p23"/>
          <p:cNvCxnSpPr>
            <a:stCxn id="147" idx="3"/>
            <a:endCxn id="150" idx="1"/>
          </p:cNvCxnSpPr>
          <p:nvPr/>
        </p:nvCxnSpPr>
        <p:spPr>
          <a:xfrm>
            <a:off x="6762963" y="3610848"/>
            <a:ext cx="225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Second Method: uncover</a:t>
            </a:r>
            <a:r>
              <a:rPr lang="en" sz="2500"/>
              <a:t> latent model from machine learning</a:t>
            </a:r>
            <a:endParaRPr sz="2500"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with CLUMPY models to cover full parameters space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Then generate random parameters and get an SED out</a:t>
            </a:r>
            <a:endParaRPr/>
          </a:p>
        </p:txBody>
      </p:sp>
      <p:sp>
        <p:nvSpPr>
          <p:cNvPr id="158" name="Google Shape;158;p24"/>
          <p:cNvSpPr/>
          <p:nvPr/>
        </p:nvSpPr>
        <p:spPr>
          <a:xfrm>
            <a:off x="501600" y="3895750"/>
            <a:ext cx="2457900" cy="1058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Random Model Parameters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3343050" y="3895750"/>
            <a:ext cx="2457900" cy="105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Trained Neural Network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6184500" y="3895750"/>
            <a:ext cx="2457900" cy="1058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SED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1" name="Google Shape;161;p24"/>
          <p:cNvCxnSpPr>
            <a:stCxn id="158" idx="3"/>
            <a:endCxn id="159" idx="1"/>
          </p:cNvCxnSpPr>
          <p:nvPr/>
        </p:nvCxnSpPr>
        <p:spPr>
          <a:xfrm>
            <a:off x="2959500" y="4425100"/>
            <a:ext cx="383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4"/>
          <p:cNvCxnSpPr>
            <a:stCxn id="159" idx="3"/>
            <a:endCxn id="160" idx="1"/>
          </p:cNvCxnSpPr>
          <p:nvPr/>
        </p:nvCxnSpPr>
        <p:spPr>
          <a:xfrm>
            <a:off x="5800950" y="4425100"/>
            <a:ext cx="383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4"/>
          <p:cNvSpPr/>
          <p:nvPr/>
        </p:nvSpPr>
        <p:spPr>
          <a:xfrm>
            <a:off x="501600" y="2460900"/>
            <a:ext cx="2457900" cy="1058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Training Data Parameters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3343050" y="2460900"/>
            <a:ext cx="2457900" cy="10587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Neural Network of Weights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6184500" y="2460900"/>
            <a:ext cx="2457900" cy="1058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Evaluate with training data SED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6" name="Google Shape;166;p24"/>
          <p:cNvCxnSpPr>
            <a:stCxn id="163" idx="3"/>
            <a:endCxn id="164" idx="1"/>
          </p:cNvCxnSpPr>
          <p:nvPr/>
        </p:nvCxnSpPr>
        <p:spPr>
          <a:xfrm>
            <a:off x="2959500" y="2990250"/>
            <a:ext cx="383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4"/>
          <p:cNvCxnSpPr>
            <a:stCxn id="164" idx="3"/>
            <a:endCxn id="165" idx="1"/>
          </p:cNvCxnSpPr>
          <p:nvPr/>
        </p:nvCxnSpPr>
        <p:spPr>
          <a:xfrm>
            <a:off x="5800950" y="2990250"/>
            <a:ext cx="383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4"/>
          <p:cNvCxnSpPr>
            <a:stCxn id="165" idx="0"/>
            <a:endCxn id="164" idx="0"/>
          </p:cNvCxnSpPr>
          <p:nvPr/>
        </p:nvCxnSpPr>
        <p:spPr>
          <a:xfrm rot="5400000">
            <a:off x="5992500" y="1040550"/>
            <a:ext cx="600" cy="28413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9" name="Google Shape;169;p24"/>
          <p:cNvCxnSpPr>
            <a:stCxn id="164" idx="2"/>
            <a:endCxn id="159" idx="0"/>
          </p:cNvCxnSpPr>
          <p:nvPr/>
        </p:nvCxnSpPr>
        <p:spPr>
          <a:xfrm>
            <a:off x="4572000" y="3519600"/>
            <a:ext cx="0" cy="376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ML is </a:t>
            </a:r>
            <a:r>
              <a:rPr lang="en" sz="2500"/>
              <a:t>faster, smaller, and more accurate than PCA</a:t>
            </a:r>
            <a:endParaRPr sz="2500"/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311700" y="1152475"/>
            <a:ext cx="478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Faster to reconstruct, slower to train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need to set up n-D interpolation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need to reload full set of models from </a:t>
            </a:r>
            <a:br>
              <a:rPr lang="en"/>
            </a:br>
            <a:r>
              <a:rPr lang="en"/>
              <a:t>decomposed file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generate 1 million SED in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"/>
              <a:t>16 seconds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Lightweight disk size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ML: 340 KB,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~1</a:t>
            </a:r>
            <a:r>
              <a:rPr lang="en"/>
              <a:t>275x compression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PCA: 49 MB,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"/>
              <a:t>9x compression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Slightly lower accuracy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 higher number of components</a:t>
            </a:r>
            <a:br>
              <a:rPr lang="en"/>
            </a:br>
            <a:r>
              <a:rPr lang="en"/>
              <a:t>but a smaller file and faster reconstruction (trade-offs to make)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5775" y="1252100"/>
            <a:ext cx="4198224" cy="314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Select clean AGN sample from WISE catalog</a:t>
            </a:r>
            <a:endParaRPr/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Cut out galactic plane and galactic center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Interfering</a:t>
            </a:r>
            <a:r>
              <a:rPr lang="en"/>
              <a:t> objects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Nearby galaxies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Nebulae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Bright stars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Cut in WISE colors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225" y="1513900"/>
            <a:ext cx="5464776" cy="347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3063777"/>
            <a:ext cx="3164651" cy="3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325" y="3677600"/>
            <a:ext cx="3979925" cy="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/>
        </p:nvSpPr>
        <p:spPr>
          <a:xfrm>
            <a:off x="96325" y="4390225"/>
            <a:ext cx="3661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All selection criteria from Assef et. al. 2018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Confirmed AGN by crossmatch with SDSS and DESI EDR</a:t>
            </a:r>
            <a:endParaRPr sz="2500"/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Crossmatched our data with SDSS and DESI EDR spectra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Data Lab crossmatch tool and 1.5 arcsecond radius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Took only objects classified in AGN categories e.g. QSO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 accurate </a:t>
            </a:r>
            <a:r>
              <a:rPr lang="en"/>
              <a:t>redshift for future reddening in spectra of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cut objects with high redshift error and high/low redshift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 catalog is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"/>
              <a:t>250,000 objects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model weights with regression</a:t>
            </a:r>
            <a:endParaRPr/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311700" y="1152475"/>
            <a:ext cx="521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Sampling of model parameters uniform.</a:t>
            </a:r>
            <a:br>
              <a:rPr lang="en"/>
            </a:br>
            <a:r>
              <a:rPr lang="en"/>
              <a:t>True distribution in nature is unknown.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find distribution of model </a:t>
            </a:r>
            <a:r>
              <a:rPr lang="en"/>
              <a:t>parameters</a:t>
            </a:r>
            <a:r>
              <a:rPr lang="en"/>
              <a:t> consistent with observations.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 many model color tracks (here 1M)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Compute colors as function of viewing angle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100 million SED - 100 viewing angles/model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 regression on color tracks: find weights for each model such that the linear combination explains the color-color distribution of WISE AGN</a:t>
            </a:r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 rotWithShape="1">
          <a:blip r:embed="rId3">
            <a:alphaModFix/>
          </a:blip>
          <a:srcRect b="0" l="5204" r="0" t="0"/>
          <a:stretch/>
        </p:blipFill>
        <p:spPr>
          <a:xfrm>
            <a:off x="5531400" y="766175"/>
            <a:ext cx="3612600" cy="4065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and regularization</a:t>
            </a:r>
            <a:endParaRPr/>
          </a:p>
        </p:txBody>
      </p: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311700" y="1152475"/>
            <a:ext cx="867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find a combination of models to recreate observed data (CC histogram)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Regression finds weights for each model such that the linear combination </a:t>
            </a:r>
            <a:r>
              <a:rPr lang="en"/>
              <a:t>minimizes the residuals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Regularization of weights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Regularization penalizes too large individual weights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also used to enforce non-negative weights, since a model can not contribute negatively (unphysical)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L1 regularization (Lasso) - adds the sum of the absolute value of parameters to MSE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L2 regularization (Ridge) - adds the sum of the square of parameters to MSE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Both penalize outliers by encouraging smaller parameter values and reduce variance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Multiplication of L1 and L2 by constant value α modifies this penalization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α &lt; 1 - less penalization than baseline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α &gt; 1 - more penalization than baseline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Validation of Regularization and Normalization Ratio</a:t>
            </a:r>
            <a:endParaRPr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ElasticNet uses a combination of the</a:t>
            </a:r>
            <a:br>
              <a:rPr lang="en"/>
            </a:br>
            <a:r>
              <a:rPr lang="en"/>
              <a:t>L1 and L2 normalizations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Cross validating by running a matrix </a:t>
            </a:r>
            <a:br>
              <a:rPr lang="en"/>
            </a:br>
            <a:r>
              <a:rPr lang="en"/>
              <a:t>of α and L1 ratio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 on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"/>
              <a:t>1 million random 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Found best α and L1 ratio for our </a:t>
            </a:r>
            <a:br>
              <a:rPr lang="en"/>
            </a:br>
            <a:r>
              <a:rPr lang="en"/>
              <a:t>case </a:t>
            </a:r>
            <a:r>
              <a:rPr lang="en"/>
              <a:t>empirically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L1 ratio is the percent of L1 </a:t>
            </a:r>
            <a:br>
              <a:rPr lang="en"/>
            </a:br>
            <a:r>
              <a:rPr lang="en"/>
              <a:t>normalization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L1 ratio of 1 is 100% L1 normalization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L1 ratio of 0 is </a:t>
            </a:r>
            <a:r>
              <a:rPr lang="en"/>
              <a:t>100% L2 normalization</a:t>
            </a:r>
            <a:endParaRPr/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322" y="928163"/>
            <a:ext cx="4631675" cy="3865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311700" y="216000"/>
            <a:ext cx="8520600" cy="8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reproduce observed</a:t>
            </a:r>
            <a:br>
              <a:rPr lang="en"/>
            </a:br>
            <a:r>
              <a:rPr lang="en"/>
              <a:t>AGN counts</a:t>
            </a:r>
            <a:endParaRPr/>
          </a:p>
        </p:txBody>
      </p:sp>
      <p:sp>
        <p:nvSpPr>
          <p:cNvPr id="218" name="Google Shape;218;p31"/>
          <p:cNvSpPr txBox="1"/>
          <p:nvPr>
            <p:ph idx="1" type="body"/>
          </p:nvPr>
        </p:nvSpPr>
        <p:spPr>
          <a:xfrm>
            <a:off x="191275" y="1355875"/>
            <a:ext cx="5949000" cy="3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Elastic Net produces a close approximation of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Residuals next to none in areas where models cover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 are not yet reddened → need to account for drop-outs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Also, models have a known deficiency in 1-2 micron flux, making them a bit too red → next steps</a:t>
            </a:r>
            <a:endParaRPr/>
          </a:p>
        </p:txBody>
      </p:sp>
      <p:pic>
        <p:nvPicPr>
          <p:cNvPr id="219" name="Google Shape;219;p31"/>
          <p:cNvPicPr preferRelativeResize="0"/>
          <p:nvPr/>
        </p:nvPicPr>
        <p:blipFill rotWithShape="1">
          <a:blip r:embed="rId3">
            <a:alphaModFix/>
          </a:blip>
          <a:srcRect b="0" l="1200" r="1210" t="0"/>
          <a:stretch/>
        </p:blipFill>
        <p:spPr>
          <a:xfrm>
            <a:off x="6226300" y="36775"/>
            <a:ext cx="2863533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Automation workflows at Data Lab</a:t>
            </a:r>
            <a:endParaRPr i="1" sz="2711"/>
          </a:p>
        </p:txBody>
      </p:sp>
      <p:sp>
        <p:nvSpPr>
          <p:cNvPr id="66" name="Google Shape;66;p14"/>
          <p:cNvSpPr txBox="1"/>
          <p:nvPr/>
        </p:nvSpPr>
        <p:spPr>
          <a:xfrm>
            <a:off x="510450" y="3146350"/>
            <a:ext cx="5165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71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Technical Project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149575" y="174600"/>
            <a:ext cx="3298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Parameter Distribution </a:t>
            </a:r>
            <a:endParaRPr sz="2500"/>
          </a:p>
        </p:txBody>
      </p:sp>
      <p:sp>
        <p:nvSpPr>
          <p:cNvPr id="225" name="Google Shape;225;p32"/>
          <p:cNvSpPr txBox="1"/>
          <p:nvPr>
            <p:ph idx="1" type="body"/>
          </p:nvPr>
        </p:nvSpPr>
        <p:spPr>
          <a:xfrm>
            <a:off x="149700" y="1084800"/>
            <a:ext cx="3298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Regression weights change distribution of parameters from uniform input sampling</a:t>
            </a:r>
            <a:endParaRPr sz="1800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Can </a:t>
            </a:r>
            <a:r>
              <a:rPr lang="en" sz="1800"/>
              <a:t>determine</a:t>
            </a:r>
            <a:r>
              <a:rPr lang="en" sz="1800"/>
              <a:t> what parameter range of CLUMPY models is more physical for real AGN</a:t>
            </a:r>
            <a:endParaRPr sz="1800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Initial results suggest: small torus size Y, small to intermediate number of clouds N0, steep radial distribution of clouds, torus width consistent with type1/2 number statistics, relatively small cloud optical depth.</a:t>
            </a:r>
            <a:endParaRPr sz="1800"/>
          </a:p>
        </p:txBody>
      </p:sp>
      <p:pic>
        <p:nvPicPr>
          <p:cNvPr id="226" name="Google Shape;226;p32"/>
          <p:cNvPicPr preferRelativeResize="0"/>
          <p:nvPr/>
        </p:nvPicPr>
        <p:blipFill rotWithShape="1">
          <a:blip r:embed="rId3">
            <a:alphaModFix/>
          </a:blip>
          <a:srcRect b="89" l="0" r="0" t="99"/>
          <a:stretch/>
        </p:blipFill>
        <p:spPr>
          <a:xfrm>
            <a:off x="3506475" y="638113"/>
            <a:ext cx="5637524" cy="432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/>
        </p:nvSpPr>
        <p:spPr>
          <a:xfrm>
            <a:off x="266800" y="163075"/>
            <a:ext cx="426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EXTRA SLIDES FOR 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REFERENCE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00" y="777225"/>
            <a:ext cx="4539001" cy="5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62875"/>
            <a:ext cx="8143875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300" y="152400"/>
            <a:ext cx="616739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57250"/>
            <a:ext cx="4572001" cy="342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9002" y="826125"/>
            <a:ext cx="4654996" cy="3491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Actions allow for automation of tasks 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Github is a service for storage, collaboration, and creation of code and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can run on a github repository after various git actions are taken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Pull requests - requests to add a new change to the main repository, affecting everyone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yaml and bash scripting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Yaml is a programming </a:t>
            </a:r>
            <a:r>
              <a:rPr lang="en"/>
              <a:t>language</a:t>
            </a:r>
            <a:r>
              <a:rPr lang="en"/>
              <a:t> used for configuration files and messaging. Github uses it for running steps and setting up environments in actions.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for error checking, unit testing, and many more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Runs on a virtual machine on Github servers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open-source Github Actions have been created by other users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Lab has a Github repository for science example Jupyter Notebooks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notebook has an HTML copy for easier preview without loading a </a:t>
            </a:r>
            <a:r>
              <a:rPr lang="en"/>
              <a:t>Jupyter</a:t>
            </a:r>
            <a:r>
              <a:rPr lang="en"/>
              <a:t> environment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Problem: HTML generated by hand after changes finalized</a:t>
            </a:r>
            <a:endParaRPr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nbconvert package allows conversion of Jupyter Notebooks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Open-source github actions can get all changed files in a PR</a:t>
            </a:r>
            <a:endParaRPr/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Automating conversion of notebooks to HTML</a:t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341275" y="3056150"/>
            <a:ext cx="1170600" cy="1157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Pull Request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1799429" y="3056150"/>
            <a:ext cx="1170600" cy="1157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Get changed notebook files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3257644" y="3056150"/>
            <a:ext cx="1170600" cy="1157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Convert to HTML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4715859" y="3056150"/>
            <a:ext cx="1170600" cy="1157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Add HTML files to the PR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3" name="Google Shape;83;p16"/>
          <p:cNvCxnSpPr>
            <a:stCxn id="79" idx="3"/>
            <a:endCxn id="80" idx="1"/>
          </p:cNvCxnSpPr>
          <p:nvPr/>
        </p:nvCxnSpPr>
        <p:spPr>
          <a:xfrm>
            <a:off x="1511875" y="3634850"/>
            <a:ext cx="28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6"/>
          <p:cNvCxnSpPr>
            <a:stCxn id="80" idx="3"/>
            <a:endCxn id="81" idx="1"/>
          </p:cNvCxnSpPr>
          <p:nvPr/>
        </p:nvCxnSpPr>
        <p:spPr>
          <a:xfrm>
            <a:off x="2970029" y="3634850"/>
            <a:ext cx="28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" name="Google Shape;85;p16"/>
          <p:cNvCxnSpPr>
            <a:stCxn id="81" idx="3"/>
            <a:endCxn id="82" idx="1"/>
          </p:cNvCxnSpPr>
          <p:nvPr/>
        </p:nvCxnSpPr>
        <p:spPr>
          <a:xfrm>
            <a:off x="4428244" y="3634850"/>
            <a:ext cx="28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" name="Google Shape;86;p16"/>
          <p:cNvSpPr/>
          <p:nvPr/>
        </p:nvSpPr>
        <p:spPr>
          <a:xfrm>
            <a:off x="6174068" y="3056150"/>
            <a:ext cx="1170600" cy="1157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 ready for review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7" name="Google Shape;87;p16"/>
          <p:cNvCxnSpPr>
            <a:endCxn id="86" idx="1"/>
          </p:cNvCxnSpPr>
          <p:nvPr/>
        </p:nvCxnSpPr>
        <p:spPr>
          <a:xfrm>
            <a:off x="5886368" y="3634850"/>
            <a:ext cx="28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" name="Google Shape;88;p16"/>
          <p:cNvSpPr/>
          <p:nvPr/>
        </p:nvSpPr>
        <p:spPr>
          <a:xfrm>
            <a:off x="7632277" y="3056150"/>
            <a:ext cx="1170600" cy="1157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Merge if approved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9" name="Google Shape;89;p16"/>
          <p:cNvCxnSpPr>
            <a:endCxn id="88" idx="1"/>
          </p:cNvCxnSpPr>
          <p:nvPr/>
        </p:nvCxnSpPr>
        <p:spPr>
          <a:xfrm>
            <a:off x="7344577" y="3634850"/>
            <a:ext cx="28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r>
              <a:rPr lang="en"/>
              <a:t> </a:t>
            </a:r>
            <a:r>
              <a:rPr lang="en"/>
              <a:t>conversion</a:t>
            </a:r>
            <a:r>
              <a:rPr lang="en"/>
              <a:t> is fully automated for PRs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Successfully working and in </a:t>
            </a:r>
            <a:br>
              <a:rPr lang="en"/>
            </a:br>
            <a:r>
              <a:rPr lang="en"/>
              <a:t>production for the past few months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Takes only 1-2 minutes to run on about 10 notebook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Massive time save and ease of </a:t>
            </a:r>
            <a:br>
              <a:rPr lang="en"/>
            </a:br>
            <a:r>
              <a:rPr lang="en"/>
              <a:t>adding new notebooks by contributors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85175"/>
            <a:ext cx="4484575" cy="23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Modeling of AGN torus properties with ML techniques</a:t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510450" y="3146350"/>
            <a:ext cx="5165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71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Science</a:t>
            </a:r>
            <a:r>
              <a:rPr i="1" lang="en" sz="271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Project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AGN should have a torus of dust in clumps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341175" y="1383925"/>
            <a:ext cx="5491200" cy="31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AGN don’t have a stellar (black-body) spectrum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They show an IR peak → dust can do that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They come in two flavors: type-2 with narrow emission lines &amp; type-1 with both broad and narrow lines → orientation effect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Broad lines observed in type-2s as well, but in polarized light → scattered towards us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Smooth dusty torus can’t sustain the vertical height required to explain type-1/type2 number statistics → dust in clumps can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Line-of-sight variation of obscuring gas column observed in X-rays → variations consistent with orbiting clumps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00" y="1383925"/>
            <a:ext cx="2658825" cy="29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413075" y="4330300"/>
            <a:ext cx="268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AGN unification</a:t>
            </a:r>
            <a:b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(from Urry &amp; Padovani 1995)</a:t>
            </a:r>
            <a:endParaRPr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CLUMPY model explains these features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Six parameters as input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τ</a:t>
            </a:r>
            <a:r>
              <a:rPr baseline="-25000" lang="en"/>
              <a:t>V</a:t>
            </a:r>
            <a:r>
              <a:rPr lang="en"/>
              <a:t> - single cloud optical depth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</a:t>
            </a:r>
            <a:r>
              <a:rPr baseline="-25000" lang="en"/>
              <a:t>0</a:t>
            </a:r>
            <a:r>
              <a:rPr lang="en"/>
              <a:t> - clouds in equatorial plane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σ - angular torus width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 = R</a:t>
            </a:r>
            <a:r>
              <a:rPr baseline="-25000" lang="en"/>
              <a:t>o</a:t>
            </a:r>
            <a:r>
              <a:rPr lang="en"/>
              <a:t>/R</a:t>
            </a:r>
            <a:r>
              <a:rPr baseline="-25000" lang="en"/>
              <a:t>d</a:t>
            </a:r>
            <a:r>
              <a:rPr lang="en"/>
              <a:t> - torus thickness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</a:t>
            </a:r>
            <a:r>
              <a:rPr baseline="30000" lang="en"/>
              <a:t>-q</a:t>
            </a:r>
            <a:r>
              <a:rPr lang="en"/>
              <a:t> - radial cloud distribution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 - observer viewing angle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</a:t>
            </a:r>
            <a:r>
              <a:rPr lang="en"/>
              <a:t>utputs </a:t>
            </a:r>
            <a:r>
              <a:rPr lang="en"/>
              <a:t>SED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10419" l="7995" r="5663" t="14353"/>
          <a:stretch/>
        </p:blipFill>
        <p:spPr>
          <a:xfrm>
            <a:off x="4572000" y="975213"/>
            <a:ext cx="4425800" cy="377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 b="0" l="29" r="29" t="0"/>
          <a:stretch/>
        </p:blipFill>
        <p:spPr>
          <a:xfrm>
            <a:off x="2161900" y="3079025"/>
            <a:ext cx="2410102" cy="18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are slow to build and expensive to store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152475"/>
            <a:ext cx="417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Existing set of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" sz="1800"/>
              <a:t>1.2 million models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Covers wide parameter space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" sz="1800"/>
              <a:t>1.2 GB of disk usage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0.5 GB for storing SED only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Cumbersome to interpolate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From: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www.clumpy.org</a:t>
            </a:r>
            <a:r>
              <a:rPr lang="en" sz="1800"/>
              <a:t>, precomputed due to slow build (radiative transfer)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>
            <p:ph idx="2" type="body"/>
          </p:nvPr>
        </p:nvSpPr>
        <p:spPr>
          <a:xfrm>
            <a:off x="4447525" y="1152475"/>
            <a:ext cx="453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Goals for new set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Same parameter space coverage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Smaller storage footprint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Fast to load and generate new models within parameter space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Accurate as possible to original CLUMPY models with same input parameters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